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337" r:id="rId3"/>
    <p:sldId id="338" r:id="rId4"/>
    <p:sldId id="339" r:id="rId5"/>
    <p:sldId id="340" r:id="rId6"/>
    <p:sldId id="341" r:id="rId7"/>
    <p:sldId id="332" r:id="rId8"/>
    <p:sldId id="257" r:id="rId9"/>
    <p:sldId id="256" r:id="rId10"/>
    <p:sldId id="258" r:id="rId11"/>
    <p:sldId id="259" r:id="rId12"/>
    <p:sldId id="260" r:id="rId13"/>
    <p:sldId id="263" r:id="rId14"/>
    <p:sldId id="261" r:id="rId15"/>
    <p:sldId id="262" r:id="rId16"/>
    <p:sldId id="264" r:id="rId17"/>
    <p:sldId id="265" r:id="rId18"/>
    <p:sldId id="266" r:id="rId19"/>
    <p:sldId id="267" r:id="rId20"/>
    <p:sldId id="268" r:id="rId21"/>
    <p:sldId id="269" r:id="rId22"/>
    <p:sldId id="287" r:id="rId23"/>
    <p:sldId id="289" r:id="rId24"/>
    <p:sldId id="291" r:id="rId25"/>
    <p:sldId id="292" r:id="rId26"/>
    <p:sldId id="293" r:id="rId27"/>
    <p:sldId id="327" r:id="rId28"/>
    <p:sldId id="270" r:id="rId29"/>
    <p:sldId id="271" r:id="rId30"/>
    <p:sldId id="272" r:id="rId31"/>
    <p:sldId id="274" r:id="rId32"/>
    <p:sldId id="273" r:id="rId33"/>
    <p:sldId id="275" r:id="rId34"/>
    <p:sldId id="276" r:id="rId35"/>
    <p:sldId id="277" r:id="rId36"/>
    <p:sldId id="278" r:id="rId37"/>
    <p:sldId id="286" r:id="rId38"/>
    <p:sldId id="279" r:id="rId39"/>
    <p:sldId id="281" r:id="rId40"/>
    <p:sldId id="282" r:id="rId41"/>
    <p:sldId id="283" r:id="rId42"/>
    <p:sldId id="284" r:id="rId43"/>
    <p:sldId id="294" r:id="rId44"/>
    <p:sldId id="295" r:id="rId45"/>
    <p:sldId id="296" r:id="rId46"/>
    <p:sldId id="297" r:id="rId47"/>
    <p:sldId id="326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9" r:id="rId59"/>
    <p:sldId id="310" r:id="rId60"/>
    <p:sldId id="311" r:id="rId61"/>
    <p:sldId id="312" r:id="rId62"/>
    <p:sldId id="314" r:id="rId63"/>
    <p:sldId id="315" r:id="rId64"/>
    <p:sldId id="316" r:id="rId65"/>
    <p:sldId id="317" r:id="rId66"/>
    <p:sldId id="322" r:id="rId67"/>
    <p:sldId id="323" r:id="rId68"/>
    <p:sldId id="335" r:id="rId69"/>
    <p:sldId id="336" r:id="rId70"/>
    <p:sldId id="342" r:id="rId71"/>
    <p:sldId id="343" r:id="rId72"/>
    <p:sldId id="334" r:id="rId7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350344" y="2251718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>
                  <a:gsLst>
                    <a:gs pos="28000">
                      <a:srgbClr val="FFF200"/>
                    </a:gs>
                    <a:gs pos="1667">
                      <a:srgbClr val="FFC000"/>
                    </a:gs>
                    <a:gs pos="9167">
                      <a:srgbClr val="FFF200"/>
                    </a:gs>
                    <a:gs pos="72000">
                      <a:srgbClr val="FF7A00"/>
                    </a:gs>
                    <a:gs pos="96000">
                      <a:srgbClr val="FF0300"/>
                    </a:gs>
                    <a:gs pos="98000">
                      <a:srgbClr val="4D0808"/>
                    </a:gs>
                  </a:gsLst>
                  <a:lin ang="5400000" scaled="0"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智慧教室设备使用</a:t>
            </a:r>
            <a:r>
              <a:rPr lang="zh-CN" alt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>
                  <a:gsLst>
                    <a:gs pos="28000">
                      <a:srgbClr val="FFF200"/>
                    </a:gs>
                    <a:gs pos="1667">
                      <a:srgbClr val="FFC000"/>
                    </a:gs>
                    <a:gs pos="9167">
                      <a:srgbClr val="FFF200"/>
                    </a:gs>
                    <a:gs pos="72000">
                      <a:srgbClr val="FF7A00"/>
                    </a:gs>
                    <a:gs pos="96000">
                      <a:srgbClr val="FF0300"/>
                    </a:gs>
                    <a:gs pos="98000">
                      <a:srgbClr val="4D0808"/>
                    </a:gs>
                  </a:gsLst>
                  <a:lin ang="5400000" scaled="0"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介绍</a:t>
            </a:r>
            <a:endParaRPr lang="zh-CN" alt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gradFill>
                <a:gsLst>
                  <a:gs pos="28000">
                    <a:srgbClr val="FFF200"/>
                  </a:gs>
                  <a:gs pos="1667">
                    <a:srgbClr val="FFC000"/>
                  </a:gs>
                  <a:gs pos="9167">
                    <a:srgbClr val="FFF200"/>
                  </a:gs>
                  <a:gs pos="72000">
                    <a:srgbClr val="FF7A00"/>
                  </a:gs>
                  <a:gs pos="96000">
                    <a:srgbClr val="FF0300"/>
                  </a:gs>
                  <a:gs pos="98000">
                    <a:srgbClr val="4D0808"/>
                  </a:gs>
                </a:gsLst>
                <a:lin ang="5400000" scaled="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9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9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514008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CN" altLang="en-US" sz="36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、设备开启方式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0569" y="1406068"/>
            <a:ext cx="100667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（一）手机扫码开机</a:t>
            </a:r>
            <a:endParaRPr lang="en-US" altLang="zh-CN" sz="2800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sz="2000" dirty="0" smtClean="0"/>
              <a:t>（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）轻触中控面板屏幕，亮屏，并显示二维码，用手机微信扫描；</a:t>
            </a:r>
            <a:endParaRPr lang="en-US" altLang="zh-CN" sz="2000" dirty="0" smtClean="0"/>
          </a:p>
          <a:p>
            <a:endParaRPr lang="en-US" altLang="zh-CN" sz="2000" dirty="0"/>
          </a:p>
          <a:p>
            <a:r>
              <a:rPr lang="zh-CN" altLang="en-US" sz="2000" dirty="0" smtClean="0"/>
              <a:t>（</a:t>
            </a:r>
            <a:r>
              <a:rPr lang="en-US" altLang="zh-CN" sz="2000" dirty="0"/>
              <a:t>2</a:t>
            </a:r>
            <a:r>
              <a:rPr lang="zh-CN" altLang="en-US" sz="2000" dirty="0" smtClean="0"/>
              <a:t>）扫码开机成功后，所有设备自动全部开启，包括电脑、触摸一体机、吊麦等；</a:t>
            </a:r>
            <a:endParaRPr lang="en-US" altLang="zh-CN" sz="2000" dirty="0" smtClean="0"/>
          </a:p>
          <a:p>
            <a:endParaRPr lang="en-US" altLang="zh-CN" sz="2000" dirty="0" smtClean="0"/>
          </a:p>
          <a:p>
            <a:r>
              <a:rPr lang="zh-CN" altLang="en-US" sz="2000" dirty="0" smtClean="0"/>
              <a:t>（</a:t>
            </a:r>
            <a:r>
              <a:rPr lang="en-US" altLang="zh-CN" sz="2000" dirty="0"/>
              <a:t>3</a:t>
            </a:r>
            <a:r>
              <a:rPr lang="zh-CN" altLang="en-US" sz="2000" dirty="0" smtClean="0"/>
              <a:t>）轻按翻板上部，将显示器翻开；翻开下部翻板，露出键盘，取出鼠标 </a:t>
            </a:r>
            <a:r>
              <a:rPr lang="zh-CN" altLang="en-US" sz="2000" dirty="0"/>
              <a:t>（如果翻板锁住，无法翻开，请在中控面板“开关机”状态下，点击“磁控锁”</a:t>
            </a:r>
            <a:r>
              <a:rPr lang="zh-CN" altLang="en-US" sz="2000" dirty="0" smtClean="0"/>
              <a:t>）；</a:t>
            </a:r>
            <a:endParaRPr lang="en-US" altLang="zh-CN" sz="2000" dirty="0"/>
          </a:p>
          <a:p>
            <a:endParaRPr lang="en-US" altLang="zh-CN" sz="2000" dirty="0" smtClean="0"/>
          </a:p>
          <a:p>
            <a:r>
              <a:rPr lang="zh-CN" altLang="en-US" sz="2000" dirty="0" smtClean="0"/>
              <a:t>（</a:t>
            </a:r>
            <a:r>
              <a:rPr lang="en-US" altLang="zh-CN" sz="2000" dirty="0"/>
              <a:t>4</a:t>
            </a:r>
            <a:r>
              <a:rPr lang="zh-CN" altLang="en-US" sz="2000" dirty="0" smtClean="0"/>
              <a:t>）上课结束，老师需按中控面板上的“上课下课”按钮，手动关闭设备；</a:t>
            </a:r>
            <a:endParaRPr lang="en-US" altLang="zh-CN" sz="2000" dirty="0" smtClean="0"/>
          </a:p>
          <a:p>
            <a:endParaRPr lang="en-US" altLang="zh-CN" sz="2000" dirty="0"/>
          </a:p>
          <a:p>
            <a:r>
              <a:rPr lang="zh-CN" altLang="en-US" sz="2000" dirty="0" smtClean="0"/>
              <a:t>（</a:t>
            </a:r>
            <a:r>
              <a:rPr lang="en-US" altLang="zh-CN" sz="2000" dirty="0"/>
              <a:t>5</a:t>
            </a:r>
            <a:r>
              <a:rPr lang="zh-CN" altLang="en-US" sz="2000" dirty="0" smtClean="0"/>
              <a:t>）将鼠标放回鼠标位，将翻板关闭。</a:t>
            </a:r>
            <a:endParaRPr lang="en-US" altLang="zh-CN" sz="2000" dirty="0" smtClean="0"/>
          </a:p>
          <a:p>
            <a:endParaRPr lang="en-US" altLang="zh-CN" dirty="0"/>
          </a:p>
          <a:p>
            <a:r>
              <a:rPr lang="zh-CN" altLang="en-US" b="1" dirty="0"/>
              <a:t>使用手机微信扫码开机，老师手机号事先需进行</a:t>
            </a:r>
            <a:r>
              <a:rPr lang="zh-CN" altLang="en-US" b="1" dirty="0" smtClean="0"/>
              <a:t>登记（将本人工号、姓名、学院、手机号等信息通过</a:t>
            </a:r>
            <a:r>
              <a:rPr lang="en-US" altLang="zh-CN" b="1" dirty="0" smtClean="0"/>
              <a:t>OA</a:t>
            </a:r>
            <a:r>
              <a:rPr lang="zh-CN" altLang="en-US" b="1" dirty="0" smtClean="0"/>
              <a:t>发送至教育</a:t>
            </a:r>
            <a:r>
              <a:rPr lang="zh-CN" altLang="en-US" b="1" dirty="0" smtClean="0"/>
              <a:t>技术与信息中心</a:t>
            </a:r>
            <a:r>
              <a:rPr lang="zh-CN" altLang="en-US" b="1" dirty="0" smtClean="0"/>
              <a:t>王建宏老师）</a:t>
            </a:r>
            <a:r>
              <a:rPr lang="zh-CN" altLang="en-US" dirty="0" smtClean="0"/>
              <a:t>。</a:t>
            </a:r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6600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5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7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2455" y="998290"/>
            <a:ext cx="1027651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（二）插卡开机</a:t>
            </a:r>
            <a:endParaRPr lang="en-US" altLang="zh-CN" sz="2800" dirty="0" smtClean="0"/>
          </a:p>
          <a:p>
            <a:endParaRPr lang="en-US" altLang="zh-CN" dirty="0"/>
          </a:p>
          <a:p>
            <a:r>
              <a:rPr lang="zh-CN" altLang="en-US" sz="2000" dirty="0" smtClean="0"/>
              <a:t>（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）将教工卡插入中控面板插卡槽，设备自动全部开启。上课期间，教工卡不能取出；</a:t>
            </a:r>
            <a:endParaRPr lang="en-US" altLang="zh-CN" sz="2000" dirty="0" smtClean="0"/>
          </a:p>
          <a:p>
            <a:endParaRPr lang="en-US" altLang="zh-CN" sz="2000" dirty="0"/>
          </a:p>
          <a:p>
            <a:r>
              <a:rPr lang="zh-CN" altLang="en-US" sz="2000" dirty="0"/>
              <a:t>（</a:t>
            </a:r>
            <a:r>
              <a:rPr lang="en-US" altLang="zh-CN" sz="2000" dirty="0"/>
              <a:t>2</a:t>
            </a:r>
            <a:r>
              <a:rPr lang="zh-CN" altLang="en-US" sz="2000" dirty="0"/>
              <a:t>）轻按翻板上部，将显示器翻开；翻开下部翻板，露出键盘，取出</a:t>
            </a:r>
            <a:r>
              <a:rPr lang="zh-CN" altLang="en-US" sz="2000" dirty="0" smtClean="0"/>
              <a:t>鼠标</a:t>
            </a:r>
            <a:r>
              <a:rPr lang="zh-CN" altLang="en-US" sz="2000" dirty="0"/>
              <a:t>；</a:t>
            </a:r>
            <a:r>
              <a:rPr lang="zh-CN" altLang="en-US" sz="2000" dirty="0" smtClean="0"/>
              <a:t>（如果翻板锁住，无法翻开，请在中控面板“开关机”状态下，点击“磁控锁”）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 smtClean="0"/>
              <a:t>（</a:t>
            </a:r>
            <a:r>
              <a:rPr lang="en-US" altLang="zh-CN" sz="2000" dirty="0" smtClean="0"/>
              <a:t>3</a:t>
            </a:r>
            <a:r>
              <a:rPr lang="zh-CN" altLang="en-US" sz="2000" dirty="0" smtClean="0"/>
              <a:t>）上课结束，将教工卡取出，设备自动全部关闭（下课请务必记得将教工卡取走，以防丢失）；</a:t>
            </a:r>
            <a:endParaRPr lang="en-US" altLang="zh-CN" sz="2000" dirty="0" smtClean="0"/>
          </a:p>
          <a:p>
            <a:endParaRPr lang="en-US" altLang="zh-CN" sz="2000" dirty="0"/>
          </a:p>
          <a:p>
            <a:r>
              <a:rPr lang="zh-CN" altLang="en-US" sz="2000" dirty="0" smtClean="0"/>
              <a:t>（</a:t>
            </a:r>
            <a:r>
              <a:rPr lang="en-US" altLang="zh-CN" sz="2000" dirty="0" smtClean="0"/>
              <a:t>4</a:t>
            </a:r>
            <a:r>
              <a:rPr lang="zh-CN" altLang="en-US" sz="2000" dirty="0" smtClean="0"/>
              <a:t>）将鼠标放回鼠标位，将翻板关闭。</a:t>
            </a:r>
            <a:endParaRPr lang="en-US" altLang="zh-CN" sz="2000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b="1" dirty="0" smtClean="0"/>
              <a:t>新老师的教工卡、遗失补办的教工卡请与智慧教室管理员联系登记卡信息。</a:t>
            </a:r>
            <a:endParaRPr lang="en-US" altLang="zh-CN" b="1" dirty="0" smtClean="0"/>
          </a:p>
          <a:p>
            <a:r>
              <a:rPr lang="zh-CN" altLang="en-US" b="1" dirty="0" smtClean="0"/>
              <a:t>（联系电话  红角洲校区 ：</a:t>
            </a:r>
            <a:r>
              <a:rPr lang="en-US" altLang="zh-CN" b="1" dirty="0" smtClean="0"/>
              <a:t>83831367         </a:t>
            </a:r>
            <a:r>
              <a:rPr lang="zh-CN" altLang="en-US" b="1" dirty="0" smtClean="0"/>
              <a:t>枫林校区：</a:t>
            </a:r>
            <a:r>
              <a:rPr lang="en-US" altLang="zh-CN" b="1" dirty="0" smtClean="0"/>
              <a:t>83804691  </a:t>
            </a:r>
            <a:r>
              <a:rPr lang="zh-CN" altLang="en-US" b="1" dirty="0" smtClean="0"/>
              <a:t>）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1787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3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3</a:t>
            </a:r>
            <a:r>
              <a:rPr lang="zh-CN" altLang="en-US" sz="3600" dirty="0" smtClean="0">
                <a:solidFill>
                  <a:srgbClr val="FF0000"/>
                </a:solidFill>
              </a:rPr>
              <a:t>、中控面板介绍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180" y="1996580"/>
            <a:ext cx="87077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（一）“上课下课”功能</a:t>
            </a:r>
            <a:endParaRPr lang="en-US" altLang="zh-CN" sz="2800" dirty="0" smtClean="0"/>
          </a:p>
          <a:p>
            <a:endParaRPr lang="en-US" altLang="zh-CN" dirty="0"/>
          </a:p>
          <a:p>
            <a:r>
              <a:rPr lang="zh-CN" altLang="en-US" sz="2600" dirty="0" smtClean="0"/>
              <a:t>（</a:t>
            </a:r>
            <a:r>
              <a:rPr lang="en-US" altLang="zh-CN" sz="2600" dirty="0" smtClean="0"/>
              <a:t>1</a:t>
            </a:r>
            <a:r>
              <a:rPr lang="zh-CN" altLang="en-US" sz="2600" dirty="0" smtClean="0"/>
              <a:t>）画面</a:t>
            </a:r>
            <a:r>
              <a:rPr lang="en-US" altLang="zh-CN" sz="2600" dirty="0" smtClean="0"/>
              <a:t>:</a:t>
            </a:r>
            <a:r>
              <a:rPr lang="zh-CN" altLang="en-US" sz="2600" dirty="0" smtClean="0"/>
              <a:t>选择触摸一体机大屏、电脑显示屏信息源；</a:t>
            </a:r>
            <a:endParaRPr lang="en-US" altLang="zh-CN" sz="2600" dirty="0" smtClean="0"/>
          </a:p>
          <a:p>
            <a:endParaRPr lang="en-US" altLang="zh-CN" sz="2600" dirty="0"/>
          </a:p>
          <a:p>
            <a:r>
              <a:rPr lang="zh-CN" altLang="en-US" sz="2600" dirty="0" smtClean="0"/>
              <a:t>（</a:t>
            </a:r>
            <a:r>
              <a:rPr lang="en-US" altLang="zh-CN" sz="2600" dirty="0" smtClean="0"/>
              <a:t>2</a:t>
            </a:r>
            <a:r>
              <a:rPr lang="zh-CN" altLang="en-US" sz="2600" dirty="0" smtClean="0"/>
              <a:t>）声音：调整音箱、麦克风音量；</a:t>
            </a:r>
            <a:endParaRPr lang="en-US" altLang="zh-CN" sz="2600" dirty="0" smtClean="0"/>
          </a:p>
          <a:p>
            <a:endParaRPr lang="en-US" altLang="zh-CN" sz="2600" dirty="0"/>
          </a:p>
          <a:p>
            <a:r>
              <a:rPr lang="zh-CN" altLang="en-US" sz="2600" dirty="0" smtClean="0"/>
              <a:t>（</a:t>
            </a:r>
            <a:r>
              <a:rPr lang="en-US" altLang="zh-CN" sz="2600" dirty="0" smtClean="0"/>
              <a:t>3</a:t>
            </a:r>
            <a:r>
              <a:rPr lang="zh-CN" altLang="en-US" sz="2600" dirty="0" smtClean="0"/>
              <a:t>）开关机：开关电脑、触摸一体机，开启磁控锁。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77233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6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0903" y="671119"/>
            <a:ext cx="9647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一、学校</a:t>
            </a:r>
            <a:r>
              <a:rPr lang="zh-CN" altLang="en-US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智慧教室概况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2455" y="1812022"/>
            <a:ext cx="1028490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智慧教室主要分为</a:t>
            </a:r>
            <a:r>
              <a:rPr lang="en-US" altLang="zh-CN" sz="2800" dirty="0" smtClean="0"/>
              <a:t>4</a:t>
            </a:r>
            <a:r>
              <a:rPr lang="zh-CN" altLang="en-US" sz="2800" dirty="0" smtClean="0"/>
              <a:t>种类型：</a:t>
            </a:r>
            <a:endParaRPr lang="en-US" altLang="zh-CN" sz="2800" dirty="0" smtClean="0"/>
          </a:p>
          <a:p>
            <a:endParaRPr lang="en-US" altLang="zh-CN" dirty="0"/>
          </a:p>
          <a:p>
            <a:r>
              <a:rPr lang="zh-CN" altLang="en-US" sz="2200" dirty="0" smtClean="0"/>
              <a:t>（一）常态化智慧教室（共</a:t>
            </a:r>
            <a:r>
              <a:rPr lang="en-US" altLang="zh-CN" sz="2200" dirty="0" smtClean="0"/>
              <a:t>246</a:t>
            </a:r>
            <a:r>
              <a:rPr lang="zh-CN" altLang="en-US" sz="2200" dirty="0" smtClean="0"/>
              <a:t>间，其中红角洲校区</a:t>
            </a:r>
            <a:r>
              <a:rPr lang="en-US" altLang="zh-CN" sz="2200" dirty="0" smtClean="0"/>
              <a:t>185</a:t>
            </a:r>
            <a:r>
              <a:rPr lang="zh-CN" altLang="en-US" sz="2200" dirty="0" smtClean="0"/>
              <a:t>间，枫林校区</a:t>
            </a:r>
            <a:r>
              <a:rPr lang="en-US" altLang="zh-CN" sz="2200" dirty="0" smtClean="0"/>
              <a:t>61</a:t>
            </a:r>
            <a:r>
              <a:rPr lang="zh-CN" altLang="en-US" sz="2200" dirty="0" smtClean="0"/>
              <a:t>间）</a:t>
            </a:r>
            <a:endParaRPr lang="en-US" altLang="zh-CN" sz="2200" dirty="0" smtClean="0"/>
          </a:p>
          <a:p>
            <a:endParaRPr lang="en-US" altLang="zh-CN" sz="2200" dirty="0" smtClean="0"/>
          </a:p>
          <a:p>
            <a:r>
              <a:rPr lang="zh-CN" altLang="en-US" sz="2200" dirty="0" smtClean="0"/>
              <a:t>（二）常态化智慧教室（阶梯教室）（共</a:t>
            </a:r>
            <a:r>
              <a:rPr lang="en-US" altLang="zh-CN" sz="2200" dirty="0" smtClean="0"/>
              <a:t>21</a:t>
            </a:r>
            <a:r>
              <a:rPr lang="zh-CN" altLang="en-US" sz="2200" dirty="0" smtClean="0"/>
              <a:t>间，其中红角洲校区</a:t>
            </a:r>
            <a:r>
              <a:rPr lang="en-US" altLang="zh-CN" sz="2200" dirty="0" smtClean="0"/>
              <a:t>20</a:t>
            </a:r>
            <a:r>
              <a:rPr lang="zh-CN" altLang="en-US" sz="2200" dirty="0" smtClean="0"/>
              <a:t>间，枫林校区</a:t>
            </a:r>
            <a:r>
              <a:rPr lang="en-US" altLang="zh-CN" sz="2200" dirty="0" smtClean="0"/>
              <a:t>1</a:t>
            </a:r>
            <a:r>
              <a:rPr lang="zh-CN" altLang="en-US" sz="2200" dirty="0" smtClean="0"/>
              <a:t>间）</a:t>
            </a:r>
            <a:endParaRPr lang="en-US" altLang="zh-CN" sz="2200" dirty="0" smtClean="0"/>
          </a:p>
          <a:p>
            <a:endParaRPr lang="en-US" altLang="zh-CN" sz="2200" dirty="0"/>
          </a:p>
          <a:p>
            <a:r>
              <a:rPr lang="zh-CN" altLang="en-US" sz="2200" dirty="0" smtClean="0"/>
              <a:t>（三）互动研讨型智慧教室（共</a:t>
            </a:r>
            <a:r>
              <a:rPr lang="en-US" altLang="zh-CN" sz="2200" dirty="0" smtClean="0"/>
              <a:t>22</a:t>
            </a:r>
            <a:r>
              <a:rPr lang="zh-CN" altLang="en-US" sz="2200" dirty="0" smtClean="0"/>
              <a:t>间，其中红角洲校区</a:t>
            </a:r>
            <a:r>
              <a:rPr lang="en-US" altLang="zh-CN" sz="2200" dirty="0" smtClean="0"/>
              <a:t>20</a:t>
            </a:r>
            <a:r>
              <a:rPr lang="zh-CN" altLang="en-US" sz="2200" dirty="0" smtClean="0"/>
              <a:t>间，枫林校区</a:t>
            </a:r>
            <a:r>
              <a:rPr lang="en-US" altLang="zh-CN" sz="2200" dirty="0" smtClean="0"/>
              <a:t>2</a:t>
            </a:r>
            <a:r>
              <a:rPr lang="zh-CN" altLang="en-US" sz="2200" dirty="0" smtClean="0"/>
              <a:t>间）</a:t>
            </a:r>
            <a:endParaRPr lang="en-US" altLang="zh-CN" sz="2200" dirty="0" smtClean="0"/>
          </a:p>
          <a:p>
            <a:endParaRPr lang="en-US" altLang="zh-CN" sz="2200" dirty="0"/>
          </a:p>
          <a:p>
            <a:r>
              <a:rPr lang="zh-CN" altLang="en-US" sz="2200" dirty="0" smtClean="0"/>
              <a:t>（四）</a:t>
            </a:r>
            <a:r>
              <a:rPr lang="en-US" altLang="zh-CN" sz="2200" dirty="0" smtClean="0"/>
              <a:t>4K</a:t>
            </a:r>
            <a:r>
              <a:rPr lang="zh-CN" altLang="en-US" sz="2200" dirty="0"/>
              <a:t>高清</a:t>
            </a:r>
            <a:r>
              <a:rPr lang="zh-CN" altLang="en-US" sz="2200" dirty="0" smtClean="0"/>
              <a:t>互动</a:t>
            </a:r>
            <a:r>
              <a:rPr lang="zh-CN" altLang="en-US" sz="2200" smtClean="0"/>
              <a:t>研讨型智慧教室</a:t>
            </a:r>
            <a:r>
              <a:rPr lang="zh-CN" altLang="en-US" sz="2200" dirty="0" smtClean="0"/>
              <a:t>（共</a:t>
            </a:r>
            <a:r>
              <a:rPr lang="en-US" altLang="zh-CN" sz="2200" dirty="0" smtClean="0"/>
              <a:t>1</a:t>
            </a:r>
            <a:r>
              <a:rPr lang="zh-CN" altLang="en-US" sz="2200" dirty="0" smtClean="0"/>
              <a:t>间）</a:t>
            </a:r>
            <a:endParaRPr lang="en-US" altLang="zh-CN" sz="2200" dirty="0" smtClean="0"/>
          </a:p>
        </p:txBody>
      </p:sp>
    </p:spTree>
    <p:extLst>
      <p:ext uri="{BB962C8B-B14F-4D97-AF65-F5344CB8AC3E}">
        <p14:creationId xmlns:p14="http://schemas.microsoft.com/office/powerpoint/2010/main" val="67742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2239" y="1157681"/>
            <a:ext cx="4899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（二）“运维扩展”功能</a:t>
            </a:r>
            <a:endParaRPr lang="zh-CN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677798" y="2340528"/>
            <a:ext cx="79108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 smtClean="0"/>
              <a:t>可与智慧教室管理员进行语音通话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29939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4</a:t>
            </a:r>
            <a:r>
              <a:rPr lang="zh-CN" altLang="en-US" sz="3600" dirty="0" smtClean="0">
                <a:solidFill>
                  <a:srgbClr val="FF0000"/>
                </a:solidFill>
              </a:rPr>
              <a:t>、连接笔记本电脑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CN" altLang="en-US" dirty="0" smtClean="0"/>
              <a:t>（一）有线连接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）将</a:t>
            </a:r>
            <a:r>
              <a:rPr lang="en-US" altLang="zh-CN" dirty="0" smtClean="0"/>
              <a:t>HDMI</a:t>
            </a:r>
            <a:r>
              <a:rPr lang="zh-CN" altLang="en-US" dirty="0" smtClean="0"/>
              <a:t>线一端接笔记本，另一端接讲台多功能接口板的</a:t>
            </a:r>
            <a:r>
              <a:rPr lang="en-US" altLang="zh-CN" dirty="0" smtClean="0"/>
              <a:t>HDMI</a:t>
            </a:r>
            <a:r>
              <a:rPr lang="zh-CN" altLang="en-US" dirty="0" smtClean="0"/>
              <a:t>接口；</a:t>
            </a:r>
            <a:endParaRPr lang="en-US" altLang="zh-CN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）在总控面板，“画面”选项中选择“笔记本”。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40221_094639‘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4</a:t>
            </a:r>
            <a:r>
              <a:rPr lang="zh-CN" altLang="en-US" sz="3600" dirty="0" smtClean="0">
                <a:solidFill>
                  <a:srgbClr val="FF0000"/>
                </a:solidFill>
              </a:rPr>
              <a:t>、连接笔记本电脑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zh-CN" altLang="en-US" dirty="0" smtClean="0"/>
              <a:t>（</a:t>
            </a:r>
            <a:r>
              <a:rPr lang="zh-CN" altLang="en-US" dirty="0"/>
              <a:t>二</a:t>
            </a:r>
            <a:r>
              <a:rPr lang="zh-CN" altLang="en-US" dirty="0" smtClean="0"/>
              <a:t>）无线投屏连接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在总控面板，“画面”选项中选择“无线投屏”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</a:t>
            </a:r>
            <a:r>
              <a:rPr lang="en-US" altLang="zh-CN" dirty="0" smtClean="0"/>
              <a:t>WIN 10</a:t>
            </a:r>
            <a:r>
              <a:rPr lang="zh-CN" altLang="en-US" dirty="0" smtClean="0"/>
              <a:t>及以上系统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打开无线连接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按“</a:t>
            </a:r>
            <a:r>
              <a:rPr lang="en-US" altLang="zh-CN" dirty="0" err="1" smtClean="0"/>
              <a:t>win+K</a:t>
            </a:r>
            <a:r>
              <a:rPr lang="zh-CN" altLang="en-US" dirty="0" smtClean="0"/>
              <a:t>”键，搜索投屏设备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</a:t>
            </a:r>
            <a:r>
              <a:rPr lang="en-US" altLang="zh-CN" dirty="0" smtClean="0"/>
              <a:t>WIN 7</a:t>
            </a:r>
            <a:r>
              <a:rPr lang="zh-CN" altLang="en-US" dirty="0" smtClean="0"/>
              <a:t>系统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电脑下载、安装“必捷投屏”客户端软件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20240221_094639‘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32389" y="796953"/>
            <a:ext cx="9144000" cy="1186213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dirty="0" smtClean="0">
                <a:solidFill>
                  <a:srgbClr val="FF0000"/>
                </a:solidFill>
              </a:rPr>
              <a:t>5</a:t>
            </a:r>
            <a:r>
              <a:rPr lang="zh-CN" altLang="en-US" sz="3600" dirty="0" smtClean="0">
                <a:solidFill>
                  <a:srgbClr val="FF0000"/>
                </a:solidFill>
              </a:rPr>
              <a:t>、其他设置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65945" y="2561802"/>
            <a:ext cx="9144000" cy="2907819"/>
          </a:xfrm>
        </p:spPr>
        <p:txBody>
          <a:bodyPr>
            <a:normAutofit/>
          </a:bodyPr>
          <a:lstStyle/>
          <a:p>
            <a:pPr algn="l"/>
            <a:r>
              <a:rPr lang="zh-CN" altLang="en-US" sz="2800" dirty="0" smtClean="0"/>
              <a:t>（一）设置触摸一体机显示信号源</a:t>
            </a:r>
            <a:endParaRPr lang="en-US" altLang="zh-CN" sz="2800" dirty="0" smtClean="0"/>
          </a:p>
          <a:p>
            <a:pPr algn="l"/>
            <a:r>
              <a:rPr lang="zh-CN" altLang="en-US" sz="2600" dirty="0" smtClean="0"/>
              <a:t>如果触摸一体机因某些原因，不能回到电脑显示屏幕，可通过触摸一体机“设置”按钮，选择“</a:t>
            </a:r>
            <a:r>
              <a:rPr lang="en-US" altLang="zh-CN" sz="2600" dirty="0" smtClean="0"/>
              <a:t>HDMI1</a:t>
            </a:r>
            <a:r>
              <a:rPr lang="zh-CN" altLang="en-US" sz="2600" dirty="0" smtClean="0"/>
              <a:t>”</a:t>
            </a:r>
            <a:endParaRPr lang="en-US" altLang="zh-CN" sz="2600" dirty="0" smtClean="0"/>
          </a:p>
          <a:p>
            <a:pPr algn="l"/>
            <a:endParaRPr lang="en-US" altLang="zh-CN" dirty="0"/>
          </a:p>
          <a:p>
            <a:pPr algn="l"/>
            <a:r>
              <a:rPr lang="zh-CN" altLang="en-US" sz="2800" dirty="0"/>
              <a:t>（二）取消“智能息屏”</a:t>
            </a:r>
            <a:endParaRPr lang="en-US" altLang="zh-CN" sz="2800" dirty="0"/>
          </a:p>
          <a:p>
            <a:pPr algn="l"/>
            <a:r>
              <a:rPr lang="zh-CN" altLang="en-US" sz="2600" dirty="0"/>
              <a:t>如果触摸屏隔一段时间会自动黑屏，可取消“智能息屏”功能。</a:t>
            </a:r>
          </a:p>
        </p:txBody>
      </p:sp>
    </p:spTree>
    <p:extLst>
      <p:ext uri="{BB962C8B-B14F-4D97-AF65-F5344CB8AC3E}">
        <p14:creationId xmlns:p14="http://schemas.microsoft.com/office/powerpoint/2010/main" val="23153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6</a:t>
            </a:r>
            <a:r>
              <a:rPr lang="zh-CN" altLang="en-US" sz="3600" dirty="0" smtClean="0">
                <a:solidFill>
                  <a:srgbClr val="FF0000"/>
                </a:solidFill>
              </a:rPr>
              <a:t>、常用工具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9116" y="2702257"/>
            <a:ext cx="97172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（一）批注</a:t>
            </a:r>
            <a:endParaRPr lang="en-US" altLang="zh-CN" sz="2800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creenshot_2024-02-21-10-12-09-575_com.tencent.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2950" y="0"/>
            <a:ext cx="30861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creenshot_2024-02-21-10-13-00-736_com.tencent.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2950" y="0"/>
            <a:ext cx="30861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6</a:t>
            </a:r>
            <a:r>
              <a:rPr lang="zh-CN" altLang="en-US" sz="3600" dirty="0" smtClean="0">
                <a:solidFill>
                  <a:srgbClr val="FF0000"/>
                </a:solidFill>
              </a:rPr>
              <a:t>、常用工具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9116" y="2400107"/>
            <a:ext cx="97172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（二）黑板</a:t>
            </a:r>
            <a:endParaRPr lang="en-US" altLang="zh-CN" sz="2800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6</a:t>
            </a:r>
            <a:r>
              <a:rPr lang="zh-CN" altLang="en-US" sz="3600" dirty="0" smtClean="0">
                <a:solidFill>
                  <a:srgbClr val="FF0000"/>
                </a:solidFill>
              </a:rPr>
              <a:t>、其他应用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9116" y="2225179"/>
            <a:ext cx="971720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（三）降半屏</a:t>
            </a:r>
            <a:endParaRPr lang="en-US" altLang="zh-CN" sz="2800" dirty="0" smtClean="0"/>
          </a:p>
          <a:p>
            <a:endParaRPr lang="en-US" altLang="zh-CN" sz="2800" dirty="0"/>
          </a:p>
          <a:p>
            <a:r>
              <a:rPr lang="en-US" altLang="zh-CN" sz="2800" dirty="0" smtClean="0"/>
              <a:t>1</a:t>
            </a:r>
            <a:r>
              <a:rPr lang="zh-CN" altLang="en-US" sz="2800" dirty="0" smtClean="0"/>
              <a:t>、使用五个手指向下抓摸屏幕；</a:t>
            </a:r>
            <a:endParaRPr lang="en-US" altLang="zh-CN" sz="2800" dirty="0" smtClean="0"/>
          </a:p>
          <a:p>
            <a:r>
              <a:rPr lang="en-US" altLang="zh-CN" sz="2800" dirty="0" smtClean="0"/>
              <a:t>2</a:t>
            </a:r>
            <a:r>
              <a:rPr lang="zh-CN" altLang="en-US" sz="2800" dirty="0" smtClean="0"/>
              <a:t>、使用“降半屏”菜单。</a:t>
            </a:r>
            <a:endParaRPr lang="en-US" altLang="zh-CN" sz="2800" dirty="0" smtClean="0"/>
          </a:p>
          <a:p>
            <a:endParaRPr lang="en-US" altLang="zh-CN" sz="2800" dirty="0"/>
          </a:p>
          <a:p>
            <a:r>
              <a:rPr lang="zh-CN" altLang="en-US" sz="2800" dirty="0" smtClean="0"/>
              <a:t>降半屏后，点击屏幕上部黑色部分，可恢复全屏。</a:t>
            </a:r>
            <a:endParaRPr lang="en-US" altLang="zh-CN" sz="2800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20240221_103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40221_1036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40221_103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096" y="2067257"/>
            <a:ext cx="824324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三</a:t>
            </a:r>
            <a:r>
              <a:rPr lang="zh-CN" altLang="en-US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、互动</a:t>
            </a:r>
            <a:r>
              <a:rPr lang="zh-CN" altLang="en-US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研讨型智慧</a:t>
            </a:r>
            <a:r>
              <a:rPr lang="zh-CN" altLang="en-US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教室使用</a:t>
            </a:r>
            <a:endParaRPr lang="zh-CN" altLang="en-US" sz="4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1</a:t>
            </a:r>
            <a:r>
              <a:rPr lang="zh-CN" altLang="en-US" sz="3600" dirty="0" smtClean="0">
                <a:solidFill>
                  <a:srgbClr val="FF0000"/>
                </a:solidFill>
              </a:rPr>
              <a:t>、中控面板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1002" y="2620370"/>
            <a:ext cx="89607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“环境控制”功能：</a:t>
            </a:r>
            <a:endParaRPr lang="en-US" altLang="zh-CN" sz="2800" dirty="0" smtClean="0"/>
          </a:p>
          <a:p>
            <a:endParaRPr lang="en-US" altLang="zh-CN" sz="2800" dirty="0" smtClean="0"/>
          </a:p>
          <a:p>
            <a:r>
              <a:rPr lang="zh-CN" altLang="en-US" sz="2600" dirty="0" smtClean="0"/>
              <a:t>互动研讨型智慧教室中控面板可以调节灯光、空调、窗帘等物联设备。</a:t>
            </a:r>
            <a:endParaRPr lang="zh-CN" alt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20240222_141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2</a:t>
            </a:r>
            <a:r>
              <a:rPr lang="zh-CN" altLang="en-US" sz="3600" dirty="0" smtClean="0">
                <a:solidFill>
                  <a:srgbClr val="FF0000"/>
                </a:solidFill>
              </a:rPr>
              <a:t>、光能黑板的使用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9809" y="2238233"/>
            <a:ext cx="10194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互动研讨型智慧教室配备左右两块光能黑板，可以用硬度适中的塑料材质笔或手指甲书写，如果需要书写的内容同时要在一体机屏幕显示，要先运行“蓝贝同传软件”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1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20240222_14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40222_1424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5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40222_1428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40222_1429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40222_1432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3</a:t>
            </a:r>
            <a:r>
              <a:rPr lang="zh-CN" altLang="en-US" sz="3600" dirty="0" smtClean="0">
                <a:solidFill>
                  <a:srgbClr val="FF0000"/>
                </a:solidFill>
              </a:rPr>
              <a:t>、主、侧屏内容推拉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9934" y="2340176"/>
            <a:ext cx="103450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开机时，主、侧屏默认都统一显示教师主屏的内容</a:t>
            </a:r>
            <a:endParaRPr lang="en-US" altLang="zh-CN" sz="2800" dirty="0" smtClean="0"/>
          </a:p>
          <a:p>
            <a:endParaRPr lang="en-US" altLang="zh-CN" sz="2800" dirty="0" smtClean="0"/>
          </a:p>
          <a:p>
            <a:r>
              <a:rPr lang="zh-CN" altLang="en-US" sz="2800" dirty="0" smtClean="0"/>
              <a:t>主、侧屏内容推拉功能，使用无线投屏方式，中控面板“画面”应选择“无线投屏”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20240221_094639‘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40222_1446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40222_1446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20240222_1451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4</a:t>
            </a:r>
            <a:r>
              <a:rPr lang="zh-CN" altLang="en-US" sz="3600" dirty="0" smtClean="0">
                <a:solidFill>
                  <a:srgbClr val="FF0000"/>
                </a:solidFill>
              </a:rPr>
              <a:t>、手动录播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6793" y="1590261"/>
            <a:ext cx="971649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 smtClean="0"/>
              <a:t>智慧教室录播系统已与课表数据对接，老师上课会自动录播，下课会自动停止录播。</a:t>
            </a:r>
            <a:endParaRPr lang="en-US" altLang="zh-CN" sz="2600" dirty="0" smtClean="0"/>
          </a:p>
          <a:p>
            <a:endParaRPr lang="en-US" altLang="zh-CN" sz="2600" dirty="0" smtClean="0"/>
          </a:p>
          <a:p>
            <a:endParaRPr lang="en-US" altLang="zh-CN" sz="2600" dirty="0"/>
          </a:p>
          <a:p>
            <a:r>
              <a:rPr lang="zh-CN" altLang="en-US" sz="2600" dirty="0" smtClean="0"/>
              <a:t>互动研讨型智慧教室录播系统控制屏增加“录播控制”功能，可手动控制开始录播、停止录播。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9663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5</a:t>
            </a:r>
            <a:r>
              <a:rPr lang="zh-CN" altLang="en-US" sz="3600" dirty="0" smtClean="0">
                <a:solidFill>
                  <a:srgbClr val="FF0000"/>
                </a:solidFill>
              </a:rPr>
              <a:t>、下载录播视频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9567" y="2197916"/>
            <a:ext cx="104442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 smtClean="0"/>
              <a:t>（一）本地下载视频</a:t>
            </a:r>
            <a:endParaRPr lang="en-US" altLang="zh-CN" sz="2600" dirty="0" smtClean="0"/>
          </a:p>
          <a:p>
            <a:endParaRPr lang="en-US" altLang="zh-CN" dirty="0"/>
          </a:p>
          <a:p>
            <a:r>
              <a:rPr lang="zh-CN" altLang="en-US" sz="2400" dirty="0" smtClean="0"/>
              <a:t>进入教师机</a:t>
            </a:r>
            <a:r>
              <a:rPr lang="en-US" altLang="zh-CN" sz="2400" dirty="0" smtClean="0"/>
              <a:t>E</a:t>
            </a:r>
            <a:r>
              <a:rPr lang="zh-CN" altLang="en-US" sz="2400" dirty="0" smtClean="0"/>
              <a:t>盘（终端数据盘），双击里面的快捷方式，打开视频管理界面，用户名：</a:t>
            </a:r>
            <a:r>
              <a:rPr lang="en-US" altLang="zh-CN" sz="2400" dirty="0" smtClean="0"/>
              <a:t>user</a:t>
            </a:r>
            <a:r>
              <a:rPr lang="zh-CN" altLang="en-US" sz="2400" dirty="0" smtClean="0"/>
              <a:t>，密码：</a:t>
            </a:r>
            <a:r>
              <a:rPr lang="en-US" altLang="zh-CN" sz="2400" dirty="0" smtClean="0"/>
              <a:t>123456</a:t>
            </a:r>
            <a:r>
              <a:rPr lang="zh-CN" altLang="en-US" sz="2400" dirty="0" smtClean="0"/>
              <a:t>。选择“录制文件”界面，点解“下载”图标，进行下载。下载完成后，进入文件下载保存路径，</a:t>
            </a:r>
            <a:r>
              <a:rPr lang="en-US" altLang="zh-CN" sz="2400" dirty="0" smtClean="0"/>
              <a:t>c:\</a:t>
            </a:r>
            <a:r>
              <a:rPr lang="zh-CN" altLang="en-US" sz="2400" dirty="0" smtClean="0"/>
              <a:t>用户</a:t>
            </a:r>
            <a:r>
              <a:rPr lang="en-US" altLang="zh-CN" sz="2400" dirty="0" smtClean="0"/>
              <a:t>\administrator\</a:t>
            </a:r>
            <a:r>
              <a:rPr lang="zh-CN" altLang="en-US" sz="2400" dirty="0" smtClean="0"/>
              <a:t>下载，找到相应视频文件（</a:t>
            </a:r>
            <a:r>
              <a:rPr lang="en-US" altLang="zh-CN" sz="2400" dirty="0" smtClean="0"/>
              <a:t>mp4</a:t>
            </a:r>
            <a:r>
              <a:rPr lang="zh-CN" altLang="en-US" sz="2400" dirty="0" smtClean="0"/>
              <a:t>格式），即可复制到</a:t>
            </a:r>
            <a:r>
              <a:rPr lang="en-US" altLang="zh-CN" sz="2400" dirty="0" smtClean="0"/>
              <a:t>U</a:t>
            </a:r>
            <a:r>
              <a:rPr lang="zh-CN" altLang="en-US" sz="2400" dirty="0" smtClean="0"/>
              <a:t>盘或移动硬盘带走。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7382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6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7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8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1769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5</a:t>
            </a:r>
            <a:r>
              <a:rPr lang="zh-CN" altLang="en-US" sz="3600" dirty="0">
                <a:solidFill>
                  <a:srgbClr val="FF0000"/>
                </a:solidFill>
              </a:rPr>
              <a:t>、下载录播</a:t>
            </a:r>
            <a:r>
              <a:rPr lang="zh-CN" altLang="en-US" sz="3600" dirty="0" smtClean="0">
                <a:solidFill>
                  <a:srgbClr val="FF0000"/>
                </a:solidFill>
              </a:rPr>
              <a:t>视频</a:t>
            </a:r>
            <a:endParaRPr lang="zh-CN" alt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049572" y="1534602"/>
            <a:ext cx="103287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/>
              <a:t>（二）录播平台下载</a:t>
            </a:r>
            <a:r>
              <a:rPr lang="zh-CN" altLang="en-US" sz="2600" dirty="0" smtClean="0"/>
              <a:t>视频</a:t>
            </a:r>
            <a:endParaRPr lang="en-US" altLang="zh-CN" sz="2600" dirty="0" smtClean="0"/>
          </a:p>
          <a:p>
            <a:endParaRPr lang="en-US" altLang="zh-CN" sz="2600" dirty="0"/>
          </a:p>
          <a:p>
            <a:r>
              <a:rPr lang="zh-CN" altLang="en-US" sz="2600" dirty="0" smtClean="0"/>
              <a:t>老师可通过校园网主页“统一身份认证”进入“录播平台”，查看、下载本人的录播视频。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08799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85982" cy="679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85982" cy="679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7491" y="1875143"/>
            <a:ext cx="7550792" cy="1325563"/>
          </a:xfrm>
        </p:spPr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二</a:t>
            </a:r>
            <a:r>
              <a:rPr lang="zh-CN" altLang="en-US" dirty="0" smtClean="0">
                <a:solidFill>
                  <a:srgbClr val="FF0000"/>
                </a:solidFill>
              </a:rPr>
              <a:t>、常态化智慧教室的使用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5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53" y="2122414"/>
            <a:ext cx="8556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四、</a:t>
            </a:r>
            <a:r>
              <a:rPr lang="zh-CN" altLang="zh-CN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智慧教室设备使用注意</a:t>
            </a:r>
            <a:r>
              <a:rPr lang="zh-CN" altLang="zh-CN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事项</a:t>
            </a:r>
            <a:endParaRPr lang="zh-CN" altLang="en-US" sz="4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0619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563" y="377505"/>
            <a:ext cx="1122447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smtClean="0"/>
              <a:t>1</a:t>
            </a:r>
            <a:r>
              <a:rPr lang="zh-CN" altLang="en-US" sz="2400" dirty="0" smtClean="0"/>
              <a:t>、</a:t>
            </a:r>
            <a:r>
              <a:rPr lang="zh-CN" altLang="zh-CN" sz="2400" dirty="0" smtClean="0"/>
              <a:t>智慧</a:t>
            </a:r>
            <a:r>
              <a:rPr lang="zh-CN" altLang="zh-CN" sz="2400" dirty="0"/>
              <a:t>教室中控讲台台面严禁放置水杯，避免因水杯倾倒，造成设备损坏（水杯请放置水杯架中）；</a:t>
            </a:r>
          </a:p>
          <a:p>
            <a:pPr lvl="0"/>
            <a:r>
              <a:rPr lang="en-US" altLang="zh-CN" sz="2400" dirty="0" smtClean="0"/>
              <a:t>2</a:t>
            </a:r>
            <a:r>
              <a:rPr lang="zh-CN" altLang="en-US" sz="2400" dirty="0" smtClean="0"/>
              <a:t>、</a:t>
            </a:r>
            <a:r>
              <a:rPr lang="zh-CN" altLang="zh-CN" sz="2400" dirty="0" smtClean="0"/>
              <a:t>常态</a:t>
            </a:r>
            <a:r>
              <a:rPr lang="zh-CN" altLang="zh-CN" sz="2400" dirty="0"/>
              <a:t>化教室触摸屏两侧的搪瓷白板只能使用水性白板笔书写，严禁使用油性笔书写；</a:t>
            </a:r>
          </a:p>
          <a:p>
            <a:pPr lvl="0"/>
            <a:r>
              <a:rPr lang="en-US" altLang="zh-CN" sz="2400" dirty="0" smtClean="0"/>
              <a:t>3</a:t>
            </a:r>
            <a:r>
              <a:rPr lang="zh-CN" altLang="en-US" sz="2400" dirty="0" smtClean="0"/>
              <a:t>、</a:t>
            </a:r>
            <a:r>
              <a:rPr lang="zh-CN" altLang="zh-CN" sz="2400" dirty="0" smtClean="0"/>
              <a:t>白板</a:t>
            </a:r>
            <a:r>
              <a:rPr lang="zh-CN" altLang="zh-CN" sz="2400" dirty="0"/>
              <a:t>笔使用完后需及时盖好笔帽，防止笔尖凝结；</a:t>
            </a:r>
          </a:p>
          <a:p>
            <a:pPr lvl="0"/>
            <a:r>
              <a:rPr lang="en-US" altLang="zh-CN" sz="2400" dirty="0" smtClean="0"/>
              <a:t>4</a:t>
            </a:r>
            <a:r>
              <a:rPr lang="zh-CN" altLang="en-US" sz="2400" dirty="0" smtClean="0"/>
              <a:t>、</a:t>
            </a:r>
            <a:r>
              <a:rPr lang="zh-CN" altLang="zh-CN" sz="2400" dirty="0" smtClean="0"/>
              <a:t>触摸</a:t>
            </a:r>
            <a:r>
              <a:rPr lang="zh-CN" altLang="zh-CN" sz="2400" dirty="0"/>
              <a:t>屏只能用手指或电容笔书写，严禁使用粉笔、白板笔或各类硬质笔书写；</a:t>
            </a:r>
          </a:p>
          <a:p>
            <a:pPr lvl="0"/>
            <a:r>
              <a:rPr lang="en-US" altLang="zh-CN" sz="2400" dirty="0" smtClean="0"/>
              <a:t>5</a:t>
            </a:r>
            <a:r>
              <a:rPr lang="zh-CN" altLang="en-US" sz="2400" dirty="0" smtClean="0"/>
              <a:t>、</a:t>
            </a:r>
            <a:r>
              <a:rPr lang="zh-CN" altLang="zh-CN" sz="2400" dirty="0" smtClean="0"/>
              <a:t>教室</a:t>
            </a:r>
            <a:r>
              <a:rPr lang="zh-CN" altLang="zh-CN" sz="2400" dirty="0"/>
              <a:t>配备的白板笔、电容笔为公共用品，严禁随身带走</a:t>
            </a:r>
            <a:r>
              <a:rPr lang="en-US" altLang="zh-CN" sz="2400" dirty="0"/>
              <a:t>;</a:t>
            </a:r>
            <a:endParaRPr lang="zh-CN" altLang="zh-CN" sz="2400" dirty="0"/>
          </a:p>
          <a:p>
            <a:pPr lvl="0"/>
            <a:r>
              <a:rPr lang="en-US" altLang="zh-CN" sz="2400" dirty="0" smtClean="0"/>
              <a:t>6</a:t>
            </a:r>
            <a:r>
              <a:rPr lang="zh-CN" altLang="en-US" sz="2400" dirty="0" smtClean="0"/>
              <a:t>、</a:t>
            </a:r>
            <a:r>
              <a:rPr lang="zh-CN" altLang="zh-CN" sz="2400" dirty="0" smtClean="0"/>
              <a:t>阶梯教室</a:t>
            </a:r>
            <a:r>
              <a:rPr lang="zh-CN" altLang="zh-CN" sz="2400" dirty="0"/>
              <a:t>的投影幕布应保持干净整洁，严禁使用任何墨水笔在上面书写；</a:t>
            </a:r>
          </a:p>
          <a:p>
            <a:pPr lvl="0"/>
            <a:r>
              <a:rPr lang="en-US" altLang="zh-CN" sz="2400" dirty="0" smtClean="0"/>
              <a:t>7</a:t>
            </a:r>
            <a:r>
              <a:rPr lang="zh-CN" altLang="en-US" sz="2400" dirty="0" smtClean="0"/>
              <a:t>、</a:t>
            </a:r>
            <a:r>
              <a:rPr lang="zh-CN" altLang="zh-CN" sz="2400" dirty="0" smtClean="0"/>
              <a:t>互动</a:t>
            </a:r>
            <a:r>
              <a:rPr lang="zh-CN" altLang="zh-CN" sz="2400" dirty="0"/>
              <a:t>研讨型教室主触摸屏两侧的光能黑板，可以使用手指、硬度适中的塑料材质笔书写，严禁使用粉笔、白板笔及各类墨水笔书写；</a:t>
            </a:r>
          </a:p>
          <a:p>
            <a:pPr lvl="0"/>
            <a:r>
              <a:rPr lang="en-US" altLang="zh-CN" sz="2400" dirty="0" smtClean="0"/>
              <a:t>8</a:t>
            </a:r>
            <a:r>
              <a:rPr lang="zh-CN" altLang="en-US" sz="2400" dirty="0" smtClean="0"/>
              <a:t>、</a:t>
            </a:r>
            <a:r>
              <a:rPr lang="zh-CN" altLang="zh-CN" sz="2400" dirty="0" smtClean="0"/>
              <a:t>严禁</a:t>
            </a:r>
            <a:r>
              <a:rPr lang="zh-CN" altLang="zh-CN" sz="2400" dirty="0"/>
              <a:t>在触摸屏、白板、幕布、光能黑板等表面粘贴不干胶、双面胶、胶带纸等粘性物品；</a:t>
            </a:r>
          </a:p>
          <a:p>
            <a:pPr lvl="0"/>
            <a:r>
              <a:rPr lang="en-US" altLang="zh-CN" sz="2400" dirty="0"/>
              <a:t>9</a:t>
            </a:r>
            <a:r>
              <a:rPr lang="zh-CN" altLang="en-US" sz="2400" dirty="0" smtClean="0"/>
              <a:t>、</a:t>
            </a:r>
            <a:r>
              <a:rPr lang="zh-CN" altLang="zh-CN" sz="2400" dirty="0" smtClean="0"/>
              <a:t>老师</a:t>
            </a:r>
            <a:r>
              <a:rPr lang="zh-CN" altLang="zh-CN" sz="2400" dirty="0"/>
              <a:t>下课前，需将鼠标放归鼠标仓位，并将翻板闭合，避免将鼠标留置在讲台台面</a:t>
            </a:r>
            <a:r>
              <a:rPr lang="zh-CN" altLang="zh-CN" sz="2400" dirty="0" smtClean="0"/>
              <a:t>；</a:t>
            </a:r>
            <a:endParaRPr lang="en-US" altLang="zh-CN" sz="2400" dirty="0" smtClean="0"/>
          </a:p>
          <a:p>
            <a:r>
              <a:rPr lang="en-US" altLang="zh-CN" sz="2400" dirty="0" smtClean="0"/>
              <a:t>10</a:t>
            </a:r>
            <a:r>
              <a:rPr lang="zh-CN" altLang="en-US" sz="2400" dirty="0" smtClean="0"/>
              <a:t>、</a:t>
            </a:r>
            <a:r>
              <a:rPr lang="zh-CN" altLang="zh-CN" sz="2400" dirty="0"/>
              <a:t>老师需经过使用培训后才能使用智慧教室（可以到教育技术与信息中心网站下载培训文档和视频巩固培训效果）；</a:t>
            </a:r>
          </a:p>
          <a:p>
            <a:pPr lvl="0"/>
            <a:r>
              <a:rPr lang="en-US" altLang="zh-CN" sz="2400" dirty="0" smtClean="0"/>
              <a:t>11</a:t>
            </a:r>
            <a:r>
              <a:rPr lang="zh-CN" altLang="en-US" sz="2400" dirty="0" smtClean="0"/>
              <a:t>、</a:t>
            </a:r>
            <a:r>
              <a:rPr lang="zh-CN" altLang="zh-CN" sz="2400" dirty="0" smtClean="0"/>
              <a:t>因</a:t>
            </a:r>
            <a:r>
              <a:rPr lang="zh-CN" altLang="zh-CN" sz="2400" dirty="0"/>
              <a:t>违反上述事项，造成教学设备损坏，由使用者承担全部责任。</a:t>
            </a:r>
          </a:p>
          <a:p>
            <a:pPr lvl="0"/>
            <a:endParaRPr lang="zh-CN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47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09790" y="2474353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5400" dirty="0" smtClean="0">
                <a:solidFill>
                  <a:srgbClr val="FF0000"/>
                </a:solidFill>
              </a:rPr>
              <a:t>感谢观看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757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67406"/>
            <a:ext cx="10515600" cy="4809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>
                <a:solidFill>
                  <a:srgbClr val="FF0000"/>
                </a:solidFill>
              </a:rPr>
              <a:t>1</a:t>
            </a:r>
            <a:r>
              <a:rPr lang="zh-CN" altLang="en-US" sz="3600" dirty="0" smtClean="0">
                <a:solidFill>
                  <a:srgbClr val="FF0000"/>
                </a:solidFill>
              </a:rPr>
              <a:t>、控制台（讲台）概貌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8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1371</Words>
  <Application>Microsoft Office PowerPoint</Application>
  <PresentationFormat>宽屏</PresentationFormat>
  <Paragraphs>121</Paragraphs>
  <Slides>72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76" baseType="lpstr">
      <vt:lpstr>微软雅黑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二、常态化智慧教室的使用</vt:lpstr>
      <vt:lpstr>PowerPoint 演示文稿</vt:lpstr>
      <vt:lpstr>PowerPoint 演示文稿</vt:lpstr>
      <vt:lpstr>PowerPoint 演示文稿</vt:lpstr>
      <vt:lpstr>2、设备开启方式</vt:lpstr>
      <vt:lpstr>PowerPoint 演示文稿</vt:lpstr>
      <vt:lpstr>PowerPoint 演示文稿</vt:lpstr>
      <vt:lpstr>PowerPoint 演示文稿</vt:lpstr>
      <vt:lpstr>PowerPoint 演示文稿</vt:lpstr>
      <vt:lpstr>3、中控面板介绍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4、连接笔记本电脑</vt:lpstr>
      <vt:lpstr>PowerPoint 演示文稿</vt:lpstr>
      <vt:lpstr>4、连接笔记本电脑</vt:lpstr>
      <vt:lpstr>PowerPoint 演示文稿</vt:lpstr>
      <vt:lpstr>PowerPoint 演示文稿</vt:lpstr>
      <vt:lpstr>PowerPoint 演示文稿</vt:lpstr>
      <vt:lpstr>5、其他设置</vt:lpstr>
      <vt:lpstr>PowerPoint 演示文稿</vt:lpstr>
      <vt:lpstr>PowerPoint 演示文稿</vt:lpstr>
      <vt:lpstr>6、常用工具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6、常用工具</vt:lpstr>
      <vt:lpstr>PowerPoint 演示文稿</vt:lpstr>
      <vt:lpstr>6、其他应用</vt:lpstr>
      <vt:lpstr>PowerPoint 演示文稿</vt:lpstr>
      <vt:lpstr>PowerPoint 演示文稿</vt:lpstr>
      <vt:lpstr>PowerPoint 演示文稿</vt:lpstr>
      <vt:lpstr>PowerPoint 演示文稿</vt:lpstr>
      <vt:lpstr>1、中控面板</vt:lpstr>
      <vt:lpstr>PowerPoint 演示文稿</vt:lpstr>
      <vt:lpstr>2、光能黑板的使用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3、主、侧屏内容推拉</vt:lpstr>
      <vt:lpstr>PowerPoint 演示文稿</vt:lpstr>
      <vt:lpstr>PowerPoint 演示文稿</vt:lpstr>
      <vt:lpstr>PowerPoint 演示文稿</vt:lpstr>
      <vt:lpstr>PowerPoint 演示文稿</vt:lpstr>
      <vt:lpstr>4、手动录播</vt:lpstr>
      <vt:lpstr>PowerPoint 演示文稿</vt:lpstr>
      <vt:lpstr>5、下载录播视频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5、下载录播视频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wjh</dc:creator>
  <cp:lastModifiedBy>user</cp:lastModifiedBy>
  <cp:revision>78</cp:revision>
  <dcterms:created xsi:type="dcterms:W3CDTF">2024-02-21T06:05:00Z</dcterms:created>
  <dcterms:modified xsi:type="dcterms:W3CDTF">2024-03-27T09:52:56Z</dcterms:modified>
</cp:coreProperties>
</file>